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7"/>
  </p:notesMasterIdLst>
  <p:sldIdLst>
    <p:sldId id="307" r:id="rId2"/>
    <p:sldId id="288" r:id="rId3"/>
    <p:sldId id="285" r:id="rId4"/>
    <p:sldId id="294" r:id="rId5"/>
    <p:sldId id="312" r:id="rId6"/>
    <p:sldId id="313" r:id="rId7"/>
    <p:sldId id="314" r:id="rId8"/>
    <p:sldId id="315" r:id="rId9"/>
    <p:sldId id="327" r:id="rId10"/>
    <p:sldId id="325" r:id="rId11"/>
    <p:sldId id="326" r:id="rId12"/>
    <p:sldId id="316" r:id="rId13"/>
    <p:sldId id="324" r:id="rId14"/>
    <p:sldId id="317" r:id="rId15"/>
    <p:sldId id="323" r:id="rId16"/>
    <p:sldId id="321" r:id="rId17"/>
    <p:sldId id="322" r:id="rId18"/>
    <p:sldId id="297" r:id="rId19"/>
    <p:sldId id="320" r:id="rId20"/>
    <p:sldId id="298" r:id="rId21"/>
    <p:sldId id="299" r:id="rId22"/>
    <p:sldId id="300" r:id="rId23"/>
    <p:sldId id="301" r:id="rId24"/>
    <p:sldId id="302" r:id="rId25"/>
    <p:sldId id="318" r:id="rId2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0399"/>
    <a:srgbClr val="FE2110"/>
    <a:srgbClr val="FA2414"/>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0" d="100"/>
          <a:sy n="100" d="100"/>
        </p:scale>
        <p:origin x="-288"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9D20C5-7031-4996-B21C-84953E54AE4C}" type="datetimeFigureOut">
              <a:rPr lang="ru-RU" smtClean="0"/>
              <a:pPr/>
              <a:t>10.12.2023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85CA3C-54AF-4975-8595-24323D11C1D5}"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B85CA3C-54AF-4975-8595-24323D11C1D5}"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pPr>
              <a:defRPr/>
            </a:pPr>
            <a:fld id="{FBEF8B98-FC1D-4204-A398-76572C068794}" type="datetimeFigureOut">
              <a:rPr lang="ru-RU" smtClean="0"/>
              <a:pPr>
                <a:defRPr/>
              </a:pPr>
              <a:t>10.12.2023</a:t>
            </a:fld>
            <a:endParaRPr lang="ru-RU"/>
          </a:p>
        </p:txBody>
      </p:sp>
      <p:sp>
        <p:nvSpPr>
          <p:cNvPr id="17" name="Нижний колонтитул 16"/>
          <p:cNvSpPr>
            <a:spLocks noGrp="1"/>
          </p:cNvSpPr>
          <p:nvPr>
            <p:ph type="ftr" sz="quarter" idx="11"/>
          </p:nvPr>
        </p:nvSpPr>
        <p:spPr/>
        <p:txBody>
          <a:bodyPr/>
          <a:lstStyle/>
          <a:p>
            <a:pPr>
              <a:defRPr/>
            </a:pPr>
            <a:endParaRPr lang="ru-RU"/>
          </a:p>
        </p:txBody>
      </p:sp>
      <p:sp>
        <p:nvSpPr>
          <p:cNvPr id="29" name="Номер слайда 28"/>
          <p:cNvSpPr>
            <a:spLocks noGrp="1"/>
          </p:cNvSpPr>
          <p:nvPr>
            <p:ph type="sldNum" sz="quarter" idx="12"/>
          </p:nvPr>
        </p:nvSpPr>
        <p:spPr/>
        <p:txBody>
          <a:bodyPr/>
          <a:lstStyle/>
          <a:p>
            <a:pPr>
              <a:defRPr/>
            </a:pPr>
            <a:fld id="{2D5268DD-8D08-4373-8F85-6F6C1E307424}" type="slidenum">
              <a:rPr lang="ru-RU" smtClean="0"/>
              <a:pPr>
                <a:defRPr/>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40229C3C-3E15-4BF8-B440-B62E2A3A552B}" type="datetimeFigureOut">
              <a:rPr lang="ru-RU" smtClean="0"/>
              <a:pPr>
                <a:defRPr/>
              </a:pPr>
              <a:t>10.12.2023</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CEFDF16C-4151-4832-A76E-81C35E1D3E52}"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pPr>
              <a:defRPr/>
            </a:pPr>
            <a:fld id="{55E1B77A-287B-4749-BA38-8A2863BBF834}" type="datetimeFigureOut">
              <a:rPr lang="ru-RU" smtClean="0"/>
              <a:pPr>
                <a:defRPr/>
              </a:pPr>
              <a:t>10.12.2023</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a:xfrm>
            <a:off x="7924800" y="6416675"/>
            <a:ext cx="762000" cy="365125"/>
          </a:xfrm>
        </p:spPr>
        <p:txBody>
          <a:bodyPr/>
          <a:lstStyle/>
          <a:p>
            <a:pPr>
              <a:defRPr/>
            </a:pPr>
            <a:fld id="{6ADA6853-4D2F-4C2C-A3EE-C01220A915A3}" type="slidenum">
              <a:rPr lang="ru-RU" smtClean="0"/>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fld id="{306CE9CB-5203-475A-8AF0-7E89D34970FF}" type="datetimeFigureOut">
              <a:rPr lang="ru-RU" smtClean="0"/>
              <a:pPr>
                <a:defRPr/>
              </a:pPr>
              <a:t>10.12.2023</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863C0C58-7774-441C-B1B3-677298E59C00}"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pPr>
              <a:defRPr/>
            </a:pPr>
            <a:fld id="{3001AA97-46BE-4F49-8EF2-0A5877EF4FE6}" type="datetimeFigureOut">
              <a:rPr lang="ru-RU" smtClean="0"/>
              <a:pPr>
                <a:defRPr/>
              </a:pPr>
              <a:t>10.12.2023</a:t>
            </a:fld>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7431B6A3-8519-42C3-9BAA-C5E24163E3A8}"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pPr>
              <a:defRPr/>
            </a:pPr>
            <a:fld id="{4EA83254-A7C7-45B2-BB08-F6C53686CF27}" type="datetimeFigureOut">
              <a:rPr lang="ru-RU" smtClean="0"/>
              <a:pPr>
                <a:defRPr/>
              </a:pPr>
              <a:t>10.12.2023</a:t>
            </a:fld>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0A793669-9723-4F4C-A4B3-BDBB180A5D87}"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77EE6CF6-260D-4060-B02A-791AC3DE8F43}" type="datetimeFigureOut">
              <a:rPr lang="ru-RU" smtClean="0"/>
              <a:pPr>
                <a:defRPr/>
              </a:pPr>
              <a:t>10.12.2023</a:t>
            </a:fld>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E0B55312-F3C4-419C-9C97-32D5C1F910EF}"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fld id="{75320514-CCDC-4C6F-AC39-A19FA342A157}" type="datetimeFigureOut">
              <a:rPr lang="ru-RU" smtClean="0"/>
              <a:pPr>
                <a:defRPr/>
              </a:pPr>
              <a:t>10.12.2023</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5C032666-D550-4367-9E3D-F10B3A122093}" type="slidenum">
              <a:rPr lang="ru-RU" smtClean="0"/>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pPr>
              <a:defRPr/>
            </a:pPr>
            <a:fld id="{308E23AF-475D-40D9-9F88-C8852CD09107}" type="datetimeFigureOut">
              <a:rPr lang="ru-RU" smtClean="0"/>
              <a:pPr>
                <a:defRPr/>
              </a:pPr>
              <a:t>10.12.2023</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B8C3BF5E-A7AF-4075-902A-31045DF03E24}" type="slidenum">
              <a:rPr lang="ru-RU" smtClean="0"/>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A4908A97-5AEC-4D1F-8D78-667A8CC357A4}" type="datetimeFigureOut">
              <a:rPr lang="ru-RU" smtClean="0"/>
              <a:pPr>
                <a:defRPr/>
              </a:pPr>
              <a:t>10.12.2023</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AEBF205F-5C9C-45B5-BD82-1977645E56F4}"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F1633F05-7BE1-4E04-AC10-9F427CE25753}" type="datetimeFigureOut">
              <a:rPr lang="ru-RU" smtClean="0"/>
              <a:pPr>
                <a:defRPr/>
              </a:pPr>
              <a:t>10.12.2023</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FFA1922C-1892-409D-A8E9-C00CCE6A1A9A}"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fld id="{A2D4B689-D3E0-43AC-A978-CDD2ECED03FB}" type="datetimeFigureOut">
              <a:rPr lang="ru-RU" smtClean="0"/>
              <a:pPr>
                <a:defRPr/>
              </a:pPr>
              <a:t>10.12.2023</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907B8A3E-0511-4DDF-9A17-E73C15D6B79A}" type="slidenum">
              <a:rPr lang="ru-RU" smtClean="0"/>
              <a:pPr>
                <a:defRPr/>
              </a:pPr>
              <a:t>‹#›</a:t>
            </a:fld>
            <a:endParaRPr lang="ru-RU"/>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34818" name="Picture 2" descr="Дети – герои России "/>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37889" name="Rectangle 1"/>
          <p:cNvSpPr>
            <a:spLocks noChangeArrowheads="1"/>
          </p:cNvSpPr>
          <p:nvPr/>
        </p:nvSpPr>
        <p:spPr bwMode="auto">
          <a:xfrm>
            <a:off x="1142976" y="5214950"/>
            <a:ext cx="7215238"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bg1"/>
                </a:solidFill>
                <a:effectLst/>
                <a:latin typeface="+mn-lt"/>
                <a:cs typeface="Arial" pitchFamily="34" charset="0"/>
              </a:rPr>
              <a:t>Подготовила</a:t>
            </a:r>
            <a:r>
              <a:rPr kumimoji="0" lang="ru-RU" sz="1600" b="1" i="0" u="none" strike="noStrike" cap="none" normalizeH="0" dirty="0" smtClean="0">
                <a:ln>
                  <a:noFill/>
                </a:ln>
                <a:solidFill>
                  <a:schemeClr val="bg1"/>
                </a:solidFill>
                <a:effectLst/>
                <a:latin typeface="+mn-lt"/>
                <a:cs typeface="Arial" pitchFamily="34" charset="0"/>
              </a:rPr>
              <a:t>  воспитатель  группы №4 «Пчелки» : Евдокимова С.А</a:t>
            </a:r>
            <a:endParaRPr kumimoji="0" lang="ru-RU" sz="1600" b="1" i="0" u="none" strike="noStrike" cap="none" normalizeH="0" baseline="0" dirty="0" smtClean="0">
              <a:ln>
                <a:noFill/>
              </a:ln>
              <a:solidFill>
                <a:schemeClr val="bg1"/>
              </a:solidFill>
              <a:effectLst/>
              <a:latin typeface="+mn-lt"/>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Рисунок 3"/>
          <p:cNvPicPr>
            <a:picLocks noChangeAspect="1"/>
          </p:cNvPicPr>
          <p:nvPr/>
        </p:nvPicPr>
        <p:blipFill>
          <a:blip r:embed="rId3" cstate="print">
            <a:lum bright="60000"/>
          </a:blip>
          <a:srcRect/>
          <a:stretch>
            <a:fillRect/>
          </a:stretch>
        </p:blipFill>
        <p:spPr bwMode="auto">
          <a:xfrm>
            <a:off x="0" y="0"/>
            <a:ext cx="9144000" cy="6858000"/>
          </a:xfrm>
          <a:prstGeom prst="rect">
            <a:avLst/>
          </a:prstGeom>
          <a:noFill/>
          <a:ln w="9525">
            <a:noFill/>
            <a:miter lim="800000"/>
            <a:headEnd/>
            <a:tailEnd/>
          </a:ln>
        </p:spPr>
      </p:pic>
      <p:sp>
        <p:nvSpPr>
          <p:cNvPr id="23554" name="Rectangle 2"/>
          <p:cNvSpPr>
            <a:spLocks noGrp="1" noChangeArrowheads="1"/>
          </p:cNvSpPr>
          <p:nvPr>
            <p:ph type="title"/>
          </p:nvPr>
        </p:nvSpPr>
        <p:spPr>
          <a:xfrm>
            <a:off x="457200" y="274638"/>
            <a:ext cx="8229600" cy="45719"/>
          </a:xfrm>
        </p:spPr>
        <p:txBody>
          <a:bodyPr>
            <a:normAutofit fontScale="90000"/>
          </a:bodyPr>
          <a:lstStyle/>
          <a:p>
            <a:endParaRPr lang="ru-RU" dirty="0" smtClean="0">
              <a:effectLst/>
            </a:endParaRPr>
          </a:p>
        </p:txBody>
      </p:sp>
      <p:sp>
        <p:nvSpPr>
          <p:cNvPr id="23555" name="Rectangle 3"/>
          <p:cNvSpPr>
            <a:spLocks noGrp="1" noChangeArrowheads="1"/>
          </p:cNvSpPr>
          <p:nvPr>
            <p:ph idx="1"/>
          </p:nvPr>
        </p:nvSpPr>
        <p:spPr/>
        <p:txBody>
          <a:bodyPr/>
          <a:lstStyle/>
          <a:p>
            <a:pPr marL="609600" indent="-609600">
              <a:buFontTx/>
              <a:buAutoNum type="arabicPeriod"/>
            </a:pPr>
            <a:endParaRPr lang="en-US" dirty="0" smtClean="0">
              <a:latin typeface="Arial" charset="0"/>
            </a:endParaRPr>
          </a:p>
          <a:p>
            <a:pPr marL="609600" indent="-609600">
              <a:buFontTx/>
              <a:buAutoNum type="arabicPeriod"/>
            </a:pPr>
            <a:endParaRPr lang="ru-RU" dirty="0" smtClean="0"/>
          </a:p>
        </p:txBody>
      </p:sp>
      <p:sp>
        <p:nvSpPr>
          <p:cNvPr id="5" name="Прямоугольник 4"/>
          <p:cNvSpPr/>
          <p:nvPr/>
        </p:nvSpPr>
        <p:spPr>
          <a:xfrm>
            <a:off x="500034" y="1285860"/>
            <a:ext cx="7929618" cy="4093428"/>
          </a:xfrm>
          <a:prstGeom prst="rect">
            <a:avLst/>
          </a:prstGeom>
        </p:spPr>
        <p:txBody>
          <a:bodyPr wrap="square">
            <a:spAutoFit/>
          </a:bodyPr>
          <a:lstStyle/>
          <a:p>
            <a:pPr lvl="0"/>
            <a:r>
              <a:rPr lang="ru-RU" sz="2000" b="1" u="sng" dirty="0" smtClean="0">
                <a:solidFill>
                  <a:schemeClr val="bg1"/>
                </a:solidFill>
                <a:latin typeface="Times New Roman" pitchFamily="18" charset="0"/>
                <a:ea typeface="Times New Roman" pitchFamily="18" charset="0"/>
                <a:cs typeface="Times New Roman" pitchFamily="18" charset="0"/>
              </a:rPr>
              <a:t>Цель:</a:t>
            </a:r>
            <a:r>
              <a:rPr lang="ru-RU" sz="2000" dirty="0" smtClean="0">
                <a:solidFill>
                  <a:schemeClr val="bg1"/>
                </a:solidFill>
                <a:latin typeface="Times New Roman" pitchFamily="18" charset="0"/>
                <a:ea typeface="Times New Roman" pitchFamily="18" charset="0"/>
                <a:cs typeface="Times New Roman" pitchFamily="18" charset="0"/>
              </a:rPr>
              <a:t>  </a:t>
            </a:r>
            <a:endParaRPr lang="ru-RU" sz="2000" dirty="0" smtClean="0">
              <a:solidFill>
                <a:schemeClr val="bg1"/>
              </a:solidFill>
              <a:latin typeface="Arial" pitchFamily="34" charset="0"/>
              <a:cs typeface="Arial" pitchFamily="34" charset="0"/>
            </a:endParaRPr>
          </a:p>
          <a:p>
            <a:pPr algn="just" eaLnBrk="0" hangingPunct="0"/>
            <a:r>
              <a:rPr lang="ru-RU" sz="2000" dirty="0" smtClean="0">
                <a:solidFill>
                  <a:schemeClr val="bg1"/>
                </a:solidFill>
              </a:rPr>
              <a:t>Создать презентацию о подвигах детей в наше время через выполнение проекта «Дети-герои нашего времени».</a:t>
            </a:r>
          </a:p>
          <a:p>
            <a:pPr lvl="0" eaLnBrk="0" hangingPunct="0"/>
            <a:endParaRPr lang="ru-RU" sz="2000" dirty="0" smtClean="0">
              <a:solidFill>
                <a:schemeClr val="bg1"/>
              </a:solidFill>
              <a:latin typeface="Arial" pitchFamily="34" charset="0"/>
              <a:cs typeface="Arial" pitchFamily="34" charset="0"/>
            </a:endParaRPr>
          </a:p>
          <a:p>
            <a:pPr lvl="0" eaLnBrk="0" hangingPunct="0"/>
            <a:r>
              <a:rPr lang="ru-RU" sz="2000" b="1" u="sng" dirty="0" smtClean="0">
                <a:solidFill>
                  <a:schemeClr val="bg1"/>
                </a:solidFill>
                <a:latin typeface="Times New Roman" pitchFamily="18" charset="0"/>
                <a:ea typeface="Times New Roman" pitchFamily="18" charset="0"/>
                <a:cs typeface="Times New Roman" pitchFamily="18" charset="0"/>
              </a:rPr>
              <a:t> Задачи: </a:t>
            </a:r>
          </a:p>
          <a:p>
            <a:pPr algn="just"/>
            <a:r>
              <a:rPr lang="ru-RU" sz="2000" dirty="0" smtClean="0">
                <a:solidFill>
                  <a:schemeClr val="bg1"/>
                </a:solidFill>
              </a:rPr>
              <a:t>1. Изучить материал о подвигах, совершенных детьми в наше время.</a:t>
            </a:r>
          </a:p>
          <a:p>
            <a:pPr algn="just"/>
            <a:r>
              <a:rPr lang="ru-RU" sz="2000" dirty="0" smtClean="0">
                <a:solidFill>
                  <a:schemeClr val="bg1"/>
                </a:solidFill>
              </a:rPr>
              <a:t>2. Представить собранный материал в виде презентации </a:t>
            </a:r>
          </a:p>
          <a:p>
            <a:pPr algn="just"/>
            <a:r>
              <a:rPr lang="ru-RU" sz="2000" dirty="0" smtClean="0">
                <a:solidFill>
                  <a:schemeClr val="bg1"/>
                </a:solidFill>
              </a:rPr>
              <a:t>3. Принять участие в проведении </a:t>
            </a:r>
            <a:r>
              <a:rPr lang="ru-RU" sz="2000" dirty="0" smtClean="0">
                <a:solidFill>
                  <a:schemeClr val="bg1"/>
                </a:solidFill>
              </a:rPr>
              <a:t>беседы</a:t>
            </a:r>
            <a:r>
              <a:rPr lang="ru-RU" sz="2000" dirty="0" smtClean="0">
                <a:solidFill>
                  <a:schemeClr val="bg1"/>
                </a:solidFill>
              </a:rPr>
              <a:t> </a:t>
            </a:r>
            <a:r>
              <a:rPr lang="ru-RU" sz="2000" dirty="0" smtClean="0">
                <a:solidFill>
                  <a:schemeClr val="bg1"/>
                </a:solidFill>
              </a:rPr>
              <a:t>по теме        «</a:t>
            </a:r>
            <a:r>
              <a:rPr lang="ru-RU" sz="2000" dirty="0" smtClean="0">
                <a:solidFill>
                  <a:schemeClr val="bg1"/>
                </a:solidFill>
              </a:rPr>
              <a:t>Дети-герои нашего </a:t>
            </a:r>
            <a:r>
              <a:rPr lang="ru-RU" sz="2000" dirty="0" smtClean="0">
                <a:solidFill>
                  <a:schemeClr val="bg1"/>
                </a:solidFill>
              </a:rPr>
              <a:t>времени».</a:t>
            </a:r>
          </a:p>
          <a:p>
            <a:pPr algn="just"/>
            <a:r>
              <a:rPr lang="ru-RU" sz="2000" dirty="0" smtClean="0">
                <a:solidFill>
                  <a:schemeClr val="bg1"/>
                </a:solidFill>
              </a:rPr>
              <a:t> </a:t>
            </a:r>
          </a:p>
          <a:p>
            <a:pPr lvl="0" eaLnBrk="0" hangingPunct="0"/>
            <a:endParaRPr lang="ru-RU" sz="2000" dirty="0" smtClean="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Пользователь 1\Desktop\проект Дети-герои н. в\iDL0RN8VB.jpg"/>
          <p:cNvPicPr>
            <a:picLocks noChangeAspect="1" noChangeArrowheads="1"/>
          </p:cNvPicPr>
          <p:nvPr/>
        </p:nvPicPr>
        <p:blipFill>
          <a:blip r:embed="rId2" cstate="print"/>
          <a:srcRect/>
          <a:stretch>
            <a:fillRect/>
          </a:stretch>
        </p:blipFill>
        <p:spPr bwMode="auto">
          <a:xfrm>
            <a:off x="0" y="142852"/>
            <a:ext cx="9715536" cy="6858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3"/>
          <p:cNvPicPr>
            <a:picLocks noChangeAspect="1"/>
          </p:cNvPicPr>
          <p:nvPr/>
        </p:nvPicPr>
        <p:blipFill>
          <a:blip r:embed="rId2" cstate="print">
            <a:lum bright="60000"/>
          </a:blip>
          <a:srcRect/>
          <a:stretch>
            <a:fillRect/>
          </a:stretch>
        </p:blipFill>
        <p:spPr bwMode="auto">
          <a:xfrm>
            <a:off x="0" y="0"/>
            <a:ext cx="9144000" cy="6858000"/>
          </a:xfrm>
          <a:prstGeom prst="rect">
            <a:avLst/>
          </a:prstGeom>
          <a:noFill/>
          <a:ln w="9525">
            <a:noFill/>
            <a:miter lim="800000"/>
            <a:headEnd/>
            <a:tailEnd/>
          </a:ln>
        </p:spPr>
      </p:pic>
      <p:pic>
        <p:nvPicPr>
          <p:cNvPr id="3" name="Picture 7" descr="http://images.vector-images.com/104/zaotvagupozhar_gps_medal_n5520.gif"/>
          <p:cNvPicPr>
            <a:picLocks noChangeAspect="1" noChangeArrowheads="1"/>
          </p:cNvPicPr>
          <p:nvPr/>
        </p:nvPicPr>
        <p:blipFill>
          <a:blip r:embed="rId3" cstate="print"/>
          <a:srcRect/>
          <a:stretch>
            <a:fillRect/>
          </a:stretch>
        </p:blipFill>
        <p:spPr bwMode="auto">
          <a:xfrm rot="564764">
            <a:off x="5886001" y="253634"/>
            <a:ext cx="1609725" cy="3097213"/>
          </a:xfrm>
          <a:prstGeom prst="rect">
            <a:avLst/>
          </a:prstGeom>
          <a:noFill/>
          <a:ln w="9525">
            <a:noFill/>
            <a:miter lim="800000"/>
            <a:headEnd/>
            <a:tailEnd/>
          </a:ln>
        </p:spPr>
      </p:pic>
      <p:pic>
        <p:nvPicPr>
          <p:cNvPr id="6" name="Picture 13" descr="http://go4.imgsmail.ru/imgpreview?key=6813965abe22c8a8&amp;mb=imgdb_preview_1860"/>
          <p:cNvPicPr>
            <a:picLocks noChangeAspect="1" noChangeArrowheads="1"/>
          </p:cNvPicPr>
          <p:nvPr/>
        </p:nvPicPr>
        <p:blipFill>
          <a:blip r:embed="rId4" cstate="print"/>
          <a:srcRect/>
          <a:stretch>
            <a:fillRect/>
          </a:stretch>
        </p:blipFill>
        <p:spPr bwMode="auto">
          <a:xfrm rot="575602">
            <a:off x="7511888" y="325689"/>
            <a:ext cx="1574800" cy="2835275"/>
          </a:xfrm>
          <a:prstGeom prst="rect">
            <a:avLst/>
          </a:prstGeom>
          <a:noFill/>
          <a:ln w="9525">
            <a:noFill/>
            <a:miter lim="800000"/>
            <a:headEnd/>
            <a:tailEnd/>
          </a:ln>
        </p:spPr>
      </p:pic>
      <p:pic>
        <p:nvPicPr>
          <p:cNvPr id="7" name="Picture 20" descr="http://images.vector-images.com/129/o282_muzhestvo.gif"/>
          <p:cNvPicPr>
            <a:picLocks noChangeAspect="1" noChangeArrowheads="1"/>
          </p:cNvPicPr>
          <p:nvPr/>
        </p:nvPicPr>
        <p:blipFill>
          <a:blip r:embed="rId5" cstate="print"/>
          <a:srcRect/>
          <a:stretch>
            <a:fillRect/>
          </a:stretch>
        </p:blipFill>
        <p:spPr bwMode="auto">
          <a:xfrm rot="549645">
            <a:off x="6005224" y="3733515"/>
            <a:ext cx="1362075" cy="2857500"/>
          </a:xfrm>
          <a:prstGeom prst="rect">
            <a:avLst/>
          </a:prstGeom>
          <a:noFill/>
          <a:ln w="9525">
            <a:noFill/>
            <a:miter lim="800000"/>
            <a:headEnd/>
            <a:tailEnd/>
          </a:ln>
        </p:spPr>
      </p:pic>
      <p:pic>
        <p:nvPicPr>
          <p:cNvPr id="8" name="Picture 17" descr="http://go2.imgsmail.ru/imgpreview?key=61a63b60b0b9227f&amp;mb=imgdb_preview_907"/>
          <p:cNvPicPr>
            <a:picLocks noChangeAspect="1" noChangeArrowheads="1"/>
          </p:cNvPicPr>
          <p:nvPr/>
        </p:nvPicPr>
        <p:blipFill>
          <a:blip r:embed="rId6" cstate="print"/>
          <a:srcRect/>
          <a:stretch>
            <a:fillRect/>
          </a:stretch>
        </p:blipFill>
        <p:spPr bwMode="auto">
          <a:xfrm rot="368877">
            <a:off x="7498714" y="3893144"/>
            <a:ext cx="1390650" cy="2609850"/>
          </a:xfrm>
          <a:prstGeom prst="rect">
            <a:avLst/>
          </a:prstGeom>
          <a:noFill/>
          <a:ln w="9525">
            <a:noFill/>
            <a:miter lim="800000"/>
            <a:headEnd/>
            <a:tailEnd/>
          </a:ln>
        </p:spPr>
      </p:pic>
      <p:sp>
        <p:nvSpPr>
          <p:cNvPr id="9" name="Прямоугольник 8"/>
          <p:cNvSpPr/>
          <p:nvPr/>
        </p:nvSpPr>
        <p:spPr>
          <a:xfrm>
            <a:off x="500034" y="2000240"/>
            <a:ext cx="6357966" cy="1569660"/>
          </a:xfrm>
          <a:prstGeom prst="rect">
            <a:avLst/>
          </a:prstGeom>
        </p:spPr>
        <p:txBody>
          <a:bodyPr wrap="square">
            <a:spAutoFit/>
          </a:bodyPr>
          <a:lstStyle/>
          <a:p>
            <a:pPr marL="0" indent="0" eaLnBrk="1" hangingPunct="1">
              <a:buFontTx/>
              <a:buNone/>
              <a:defRPr/>
            </a:pPr>
            <a:r>
              <a:rPr lang="ru-RU" sz="2400" b="1" dirty="0" smtClean="0">
                <a:solidFill>
                  <a:schemeClr val="bg1"/>
                </a:solidFill>
                <a:effectLst>
                  <a:outerShdw blurRad="38100" dist="38100" dir="2700000" algn="tl">
                    <a:srgbClr val="C0C0C0"/>
                  </a:outerShdw>
                </a:effectLst>
                <a:latin typeface="Calibri" pitchFamily="34" charset="0"/>
              </a:rPr>
              <a:t>Приведенные ниже рассказы</a:t>
            </a:r>
          </a:p>
          <a:p>
            <a:pPr marL="0" indent="0" algn="just" eaLnBrk="1" hangingPunct="1">
              <a:buFontTx/>
              <a:buNone/>
              <a:defRPr/>
            </a:pPr>
            <a:r>
              <a:rPr lang="ru-RU" sz="2400" b="1" dirty="0" smtClean="0">
                <a:solidFill>
                  <a:schemeClr val="bg1"/>
                </a:solidFill>
                <a:effectLst>
                  <a:outerShdw blurRad="38100" dist="38100" dir="2700000" algn="tl">
                    <a:srgbClr val="C0C0C0"/>
                  </a:outerShdw>
                </a:effectLst>
                <a:latin typeface="Calibri" pitchFamily="34" charset="0"/>
              </a:rPr>
              <a:t> о  героях - лишь небольшая часть</a:t>
            </a:r>
          </a:p>
          <a:p>
            <a:pPr marL="0" indent="0" algn="just" eaLnBrk="1" hangingPunct="1">
              <a:buFontTx/>
              <a:buNone/>
              <a:defRPr/>
            </a:pPr>
            <a:r>
              <a:rPr lang="ru-RU" sz="2400" b="1" dirty="0" smtClean="0">
                <a:solidFill>
                  <a:schemeClr val="bg1"/>
                </a:solidFill>
                <a:effectLst>
                  <a:outerShdw blurRad="38100" dist="38100" dir="2700000" algn="tl">
                    <a:srgbClr val="C0C0C0"/>
                  </a:outerShdw>
                </a:effectLst>
                <a:latin typeface="Calibri" pitchFamily="34" charset="0"/>
              </a:rPr>
              <a:t> подвигов,</a:t>
            </a:r>
          </a:p>
          <a:p>
            <a:pPr marL="0" indent="0" eaLnBrk="1" hangingPunct="1">
              <a:buFontTx/>
              <a:buNone/>
              <a:defRPr/>
            </a:pPr>
            <a:r>
              <a:rPr lang="ru-RU" sz="2400" b="1" dirty="0" smtClean="0">
                <a:solidFill>
                  <a:schemeClr val="bg1"/>
                </a:solidFill>
                <a:effectLst>
                  <a:outerShdw blurRad="38100" dist="38100" dir="2700000" algn="tl">
                    <a:srgbClr val="C0C0C0"/>
                  </a:outerShdw>
                </a:effectLst>
                <a:latin typeface="Calibri" pitchFamily="34" charset="0"/>
              </a:rPr>
              <a:t> которые совершаются детьми.</a:t>
            </a:r>
            <a:endParaRPr lang="ru-RU" sz="2400" b="1" dirty="0">
              <a:solidFill>
                <a:schemeClr val="bg1"/>
              </a:solidFill>
              <a:effectLst>
                <a:outerShdw blurRad="38100" dist="38100" dir="2700000" algn="tl">
                  <a:srgbClr val="C0C0C0"/>
                </a:outerShdw>
              </a:effectLst>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Герой нашего времени  ЖЕНЯ ТАБАКОВ   Самый юный герой России. Настоящий Мужчина, которому было всего 7 лет. Единственный семилетний обладатель Ордена Мужества. К сожалению, посмертно. Трагедия разыгралась вечером 28 ноября 2008г. Женя и его двенадцатилетняя старшая сестра Яна были дома одни. В дверь позвонил неизвестный мужчина, который представился почтальоном. Войдя в квартиру и закрыв за собой дверь, «почтальон» вместо письма достал нож и, схватив Яну, стал требовать, чтобы дети отдали ему все деньги и ценности. Получив от детей ответ, что они не знают, где деньги, преступник потребовал от Жени искать их, а сам потащил Яну в ванную комнату. Женя схватил кухонный нож и в отчаянии воткнул его в поясницу преступника. Взвыв от боли, тот ослабил хватку, и девочка сумела выбежать из квартиры за помощью. Преступник, вырвав нож из себя, стал вонзать его в ребенка (на теле Жени насчитали восемь колотых ран, несовместимых с жизнью), после чего бежал. "/>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Указом Президента РФ от 20 января 2009г. за мужество и самоотверженность, проявленные при исполнении гражданского долга Табаков Евгений Евгеньевич был посмертно награждён орденом Мужества.  … Школа № 83 Ногинского района Московской области, в которой учился мальчик, была названа в его честь. Руководство школы приняло решение внести его имя в списки учащихся навечно. В вестибюле учебного заведения была открыта мемориальная доска памяти мальчика. Парта в кабинете, где учился Женя, была названа его именем. Право сидеть за ней предоставляется лучшему ученику класса.  1 сентября 2013 года во дворе школы открыли памятник Жене Табакову. Мальчик, отгоняющий коршуна от голубки. "/>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Герой нашего времени  ДАНИЛ САДЫКОВ 12-тилетний подросток, житель города Набережные Челны, погиб, спасая 9-тилетнего школьника. Трагедия произошла 5 мая 2012 года на бульваре Энтузиастов. Примерно в два часа дня 9-тилетний Андрей Чурбанов решил достать пластиковую бутылку, упавшую в фонтан. Неожиданно его ударило током,  мальчик потерял сознание и упал в воду.    Все кричали «помогите», но в воду прыгнул только Данил, который в этот момент проезжал мимо на велосипеде. И, увидев, что мальчик тонет, кинулся его спасать... Данил Садыков вытащил пострадавшего на бортик, но сам получил сильнейший удар током. Он умер до приезда скорой помощи.  "/>
          <p:cNvPicPr>
            <a:picLocks noChangeAspect="1" noChangeArrowheads="1"/>
          </p:cNvPicPr>
          <p:nvPr/>
        </p:nvPicPr>
        <p:blipFill>
          <a:blip r:embed="rId2" cstate="print"/>
          <a:srcRect/>
          <a:stretch>
            <a:fillRect/>
          </a:stretch>
        </p:blipFill>
        <p:spPr bwMode="auto">
          <a:xfrm>
            <a:off x="-357222" y="-53611"/>
            <a:ext cx="9501222" cy="712591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Данила Садыкова похоронили в городе Набережные Челны на Орловском кладбище, на аллее Славы, рядом с часовней.  За проявленное мужество и самоотверженность при спасении человека в экстремальных условиях, Данил Садыков награждён Орденом Мужества. Посмертно.  Награду получил отец мальчика – Айдар Садыков. Мужество у Садыковых в крови. Глава семейства прошел первую чеченскую кампанию. Воевал в 1995 под городом Грозным.  В свои 12 лет Данил оказался настоящим Гражданином своей страны и Человеком с большой буквы. Далеко не всякий взрослый сознательно сможет сделать такой смелый шаг, чтобы спасти попавшего в беду чужого человека. А Данил смог, он совершил подвиг – ценой своей жизни ему удалось спасти 9-летнего ребенка . "/>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15-летний Александр Алехин Александр Алехин  из Забайкальского края, спасший двоих тонущих детей"/>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Медалями Российского союза спасателей "/>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Череповецкая восьмиклассница Алина Игнатова Спасла тонущего трехлетнего мальчика ."/>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Данил Турецков Днем 22 марта Данил Турецков возвращался из школы домой. Вышел из автобуса и увидел: прямо напротив остановки из окна на первом этаже жилого дома валит густой черный дым. Подошел ближе, а за стеклом – перепуганное лицо девочки лет пяти, она громко кричала и колотила ручками по стеклу. Взрослых рядом не было. И Данила понял, что должен что-то делать сам. "/>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Астан Дзодзиев Вытащил брата из горящего дома"/>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Константин Костюк Многие мальчишки хвастаются подвигами, но семиклассник Костя Костюк из Нижнеудинска не из таких. Скромный парень спас тонущую девочку, но об этом не рассказал даже родным! Подросток вместе с друзьями отдыхал на пляже, неподалеку от них в реке купалась группа девочек из параллельного класса. Одна из них, 14-летняя Анна, отплыла примерно на расстоянии 15 метров от подруг и стала тонуть. Сначала дети подумали, что Аня играет, чтобы напугать друзей, однако вскоре девочка скрылась под водой. Костя бросился в воду, нырнул, подхватил Аню и вынес ее на берег. Пока ехала машина «скорой помощи», он сделал девочке искусственное дыхание, после чего Аня пришла в себя.   Медаль за спасение школьницы получил восьмиклассник  из   Нижнеудинска Костюк Константин. "/>
          <p:cNvPicPr>
            <a:picLocks noChangeAspect="1" noChangeArrowheads="1"/>
          </p:cNvPicPr>
          <p:nvPr/>
        </p:nvPicPr>
        <p:blipFill>
          <a:blip r:embed="rId2" cstate="print"/>
          <a:srcRect/>
          <a:stretch>
            <a:fillRect/>
          </a:stretch>
        </p:blipFill>
        <p:spPr bwMode="auto">
          <a:xfrm>
            <a:off x="-1" y="0"/>
            <a:ext cx="9144021" cy="700086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10-летний Миша Ярмонов Спас утопающего мальчика."/>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8-летний Семен Давыдов Спас из огня своих братьев и сестёр"/>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9-летняя  Наташа Камнева Наташа Камнева чуть не утонула, спасая ребенка из воды."/>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3"/>
          <p:cNvPicPr>
            <a:picLocks noChangeAspect="1"/>
          </p:cNvPicPr>
          <p:nvPr/>
        </p:nvPicPr>
        <p:blipFill>
          <a:blip r:embed="rId2" cstate="print">
            <a:lum bright="60000"/>
          </a:blip>
          <a:srcRect/>
          <a:stretch>
            <a:fillRect/>
          </a:stretch>
        </p:blipFill>
        <p:spPr bwMode="auto">
          <a:xfrm>
            <a:off x="0" y="-500090"/>
            <a:ext cx="9144000" cy="6858000"/>
          </a:xfrm>
          <a:prstGeom prst="rect">
            <a:avLst/>
          </a:prstGeom>
          <a:noFill/>
          <a:ln w="9525">
            <a:noFill/>
            <a:miter lim="800000"/>
            <a:headEnd/>
            <a:tailEnd/>
          </a:ln>
        </p:spPr>
      </p:pic>
      <p:pic>
        <p:nvPicPr>
          <p:cNvPr id="3" name="Picture 2" descr="C:\Users\Пользователь 1\Desktop\проект Дети-герои н. в\Максим Конови Герпгий Сучков.jpg"/>
          <p:cNvPicPr>
            <a:picLocks noChangeAspect="1" noChangeArrowheads="1"/>
          </p:cNvPicPr>
          <p:nvPr/>
        </p:nvPicPr>
        <p:blipFill>
          <a:blip r:embed="rId3" cstate="print"/>
          <a:srcRect l="3846" r="3846"/>
          <a:stretch>
            <a:fillRect/>
          </a:stretch>
        </p:blipFill>
        <p:spPr bwMode="auto">
          <a:xfrm>
            <a:off x="785786" y="214290"/>
            <a:ext cx="6929486" cy="4643470"/>
          </a:xfrm>
          <a:prstGeom prst="rect">
            <a:avLst/>
          </a:prstGeom>
          <a:noFill/>
        </p:spPr>
      </p:pic>
      <p:sp>
        <p:nvSpPr>
          <p:cNvPr id="4" name="Прямоугольник 3"/>
          <p:cNvSpPr/>
          <p:nvPr/>
        </p:nvSpPr>
        <p:spPr>
          <a:xfrm>
            <a:off x="642910" y="5000636"/>
            <a:ext cx="7286676" cy="923330"/>
          </a:xfrm>
          <a:prstGeom prst="rect">
            <a:avLst/>
          </a:prstGeom>
        </p:spPr>
        <p:txBody>
          <a:bodyPr wrap="square">
            <a:spAutoFit/>
          </a:bodyPr>
          <a:lstStyle/>
          <a:p>
            <a:pPr algn="ctr"/>
            <a:r>
              <a:rPr lang="ru-RU" b="1" dirty="0" smtClean="0">
                <a:solidFill>
                  <a:schemeClr val="bg1"/>
                </a:solidFill>
              </a:rPr>
              <a:t>Максим Конов и Георгий Сучков </a:t>
            </a:r>
            <a:endParaRPr lang="ru-RU" dirty="0" smtClean="0">
              <a:solidFill>
                <a:schemeClr val="bg1"/>
              </a:solidFill>
            </a:endParaRPr>
          </a:p>
          <a:p>
            <a:pPr algn="just"/>
            <a:r>
              <a:rPr lang="ru-RU" dirty="0" smtClean="0">
                <a:solidFill>
                  <a:schemeClr val="bg1"/>
                </a:solidFill>
              </a:rPr>
              <a:t>      В Нижегородской области двое третьеклассников спасли провалившуюся в прорубь женщину.</a:t>
            </a:r>
            <a:endParaRPr lang="ru-RU"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10- летний Вадим Диких Вытащил из воды двухлетнюю девочку и ее маму, которые по неосторожности соскользнули с надувного матраса."/>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3"/>
          <p:cNvPicPr>
            <a:picLocks noChangeAspect="1"/>
          </p:cNvPicPr>
          <p:nvPr/>
        </p:nvPicPr>
        <p:blipFill>
          <a:blip r:embed="rId2" cstate="print">
            <a:lum bright="60000"/>
          </a:blip>
          <a:srcRect/>
          <a:stretch>
            <a:fillRect/>
          </a:stretch>
        </p:blipFill>
        <p:spPr bwMode="auto">
          <a:xfrm>
            <a:off x="0" y="0"/>
            <a:ext cx="9144000" cy="6858000"/>
          </a:xfrm>
          <a:prstGeom prst="rect">
            <a:avLst/>
          </a:prstGeom>
          <a:noFill/>
          <a:ln w="9525">
            <a:noFill/>
            <a:miter lim="800000"/>
            <a:headEnd/>
            <a:tailEnd/>
          </a:ln>
        </p:spPr>
      </p:pic>
      <p:pic>
        <p:nvPicPr>
          <p:cNvPr id="3" name="Picture 2" descr="C:\Users\Пользователь 1\Desktop\проект Дети-герои н. в\Ваня Макаров.jpg"/>
          <p:cNvPicPr>
            <a:picLocks noChangeAspect="1" noChangeArrowheads="1"/>
          </p:cNvPicPr>
          <p:nvPr/>
        </p:nvPicPr>
        <p:blipFill>
          <a:blip r:embed="rId3" cstate="print"/>
          <a:srcRect l="9327" r="9327"/>
          <a:stretch>
            <a:fillRect/>
          </a:stretch>
        </p:blipFill>
        <p:spPr bwMode="auto">
          <a:xfrm>
            <a:off x="1357290" y="357166"/>
            <a:ext cx="6715172" cy="4643470"/>
          </a:xfrm>
          <a:prstGeom prst="rect">
            <a:avLst/>
          </a:prstGeom>
          <a:noFill/>
        </p:spPr>
      </p:pic>
      <p:sp>
        <p:nvSpPr>
          <p:cNvPr id="4" name="Прямоугольник 3"/>
          <p:cNvSpPr/>
          <p:nvPr/>
        </p:nvSpPr>
        <p:spPr>
          <a:xfrm>
            <a:off x="642910" y="5143512"/>
            <a:ext cx="8072494" cy="923330"/>
          </a:xfrm>
          <a:prstGeom prst="rect">
            <a:avLst/>
          </a:prstGeom>
        </p:spPr>
        <p:txBody>
          <a:bodyPr wrap="square">
            <a:spAutoFit/>
          </a:bodyPr>
          <a:lstStyle/>
          <a:p>
            <a:pPr algn="ctr"/>
            <a:r>
              <a:rPr lang="ru-RU" b="1" dirty="0" smtClean="0">
                <a:solidFill>
                  <a:schemeClr val="bg1"/>
                </a:solidFill>
              </a:rPr>
              <a:t>Ваня Макаров</a:t>
            </a:r>
            <a:endParaRPr lang="ru-RU" dirty="0" smtClean="0">
              <a:solidFill>
                <a:schemeClr val="bg1"/>
              </a:solidFill>
            </a:endParaRPr>
          </a:p>
          <a:p>
            <a:pPr algn="just"/>
            <a:r>
              <a:rPr lang="ru-RU" dirty="0" smtClean="0">
                <a:solidFill>
                  <a:schemeClr val="bg1"/>
                </a:solidFill>
              </a:rPr>
              <a:t> Ване Макарову из </a:t>
            </a:r>
            <a:r>
              <a:rPr lang="ru-RU" dirty="0" err="1" smtClean="0">
                <a:solidFill>
                  <a:schemeClr val="bg1"/>
                </a:solidFill>
              </a:rPr>
              <a:t>Ивделя</a:t>
            </a:r>
            <a:r>
              <a:rPr lang="ru-RU" dirty="0" smtClean="0">
                <a:solidFill>
                  <a:schemeClr val="bg1"/>
                </a:solidFill>
              </a:rPr>
              <a:t> сейчас восемь лет. Год назад он спас из реки свою одноклассницу, которая провалилась под лёд. </a:t>
            </a:r>
            <a:endParaRPr lang="ru-RU" dirty="0">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3"/>
          <p:cNvPicPr>
            <a:picLocks noChangeAspect="1"/>
          </p:cNvPicPr>
          <p:nvPr/>
        </p:nvPicPr>
        <p:blipFill>
          <a:blip r:embed="rId2" cstate="print">
            <a:lum bright="60000"/>
          </a:blip>
          <a:srcRect/>
          <a:stretch>
            <a:fillRect/>
          </a:stretch>
        </p:blipFill>
        <p:spPr bwMode="auto">
          <a:xfrm>
            <a:off x="0" y="0"/>
            <a:ext cx="9144000" cy="6858000"/>
          </a:xfrm>
          <a:prstGeom prst="rect">
            <a:avLst/>
          </a:prstGeom>
          <a:noFill/>
          <a:ln w="9525">
            <a:noFill/>
            <a:miter lim="800000"/>
            <a:headEnd/>
            <a:tailEnd/>
          </a:ln>
        </p:spPr>
      </p:pic>
      <p:pic>
        <p:nvPicPr>
          <p:cNvPr id="3" name="Picture 2" descr="C:\Users\Пользователь 1\Desktop\проект Дети-герои н. в\Кабычев Максим.jpg"/>
          <p:cNvPicPr>
            <a:picLocks noChangeAspect="1" noChangeArrowheads="1"/>
          </p:cNvPicPr>
          <p:nvPr/>
        </p:nvPicPr>
        <p:blipFill>
          <a:blip r:embed="rId3" cstate="print"/>
          <a:srcRect l="3846" r="3846"/>
          <a:stretch>
            <a:fillRect/>
          </a:stretch>
        </p:blipFill>
        <p:spPr bwMode="auto">
          <a:xfrm>
            <a:off x="1714480" y="285728"/>
            <a:ext cx="5486400" cy="4079887"/>
          </a:xfrm>
          <a:prstGeom prst="rect">
            <a:avLst/>
          </a:prstGeom>
          <a:noFill/>
        </p:spPr>
      </p:pic>
      <p:sp>
        <p:nvSpPr>
          <p:cNvPr id="6" name="Прямоугольник 5"/>
          <p:cNvSpPr/>
          <p:nvPr/>
        </p:nvSpPr>
        <p:spPr>
          <a:xfrm>
            <a:off x="857224" y="4643446"/>
            <a:ext cx="7500990" cy="1200329"/>
          </a:xfrm>
          <a:prstGeom prst="rect">
            <a:avLst/>
          </a:prstGeom>
        </p:spPr>
        <p:txBody>
          <a:bodyPr wrap="square">
            <a:spAutoFit/>
          </a:bodyPr>
          <a:lstStyle/>
          <a:p>
            <a:pPr algn="ctr"/>
            <a:r>
              <a:rPr lang="ru-RU" b="1" dirty="0" err="1" smtClean="0">
                <a:solidFill>
                  <a:schemeClr val="bg1"/>
                </a:solidFill>
              </a:rPr>
              <a:t>Кобычев</a:t>
            </a:r>
            <a:r>
              <a:rPr lang="ru-RU" b="1" dirty="0" smtClean="0">
                <a:solidFill>
                  <a:schemeClr val="bg1"/>
                </a:solidFill>
              </a:rPr>
              <a:t> Максим </a:t>
            </a:r>
            <a:endParaRPr lang="ru-RU" dirty="0" smtClean="0">
              <a:solidFill>
                <a:schemeClr val="bg1"/>
              </a:solidFill>
            </a:endParaRPr>
          </a:p>
          <a:p>
            <a:pPr algn="just"/>
            <a:r>
              <a:rPr lang="ru-RU" dirty="0" smtClean="0">
                <a:solidFill>
                  <a:schemeClr val="bg1"/>
                </a:solidFill>
              </a:rPr>
              <a:t>       Пожар в частном жилом доме в поселке </a:t>
            </a:r>
            <a:r>
              <a:rPr lang="ru-RU" dirty="0" err="1" smtClean="0">
                <a:solidFill>
                  <a:schemeClr val="bg1"/>
                </a:solidFill>
              </a:rPr>
              <a:t>Зельвено</a:t>
            </a:r>
            <a:r>
              <a:rPr lang="ru-RU" dirty="0" smtClean="0">
                <a:solidFill>
                  <a:schemeClr val="bg1"/>
                </a:solidFill>
              </a:rPr>
              <a:t> Амурской области вспыхнул поздним вечером. . Среди тех, кто прибежал на помощь, был 14-летний Максим </a:t>
            </a:r>
            <a:r>
              <a:rPr lang="ru-RU" dirty="0" err="1" smtClean="0">
                <a:solidFill>
                  <a:schemeClr val="bg1"/>
                </a:solidFill>
              </a:rPr>
              <a:t>Кобычев</a:t>
            </a:r>
            <a:r>
              <a:rPr lang="ru-RU" dirty="0" smtClean="0">
                <a:solidFill>
                  <a:schemeClr val="bg1"/>
                </a:solidFill>
              </a:rPr>
              <a:t>.</a:t>
            </a:r>
            <a:endParaRPr lang="ru-RU" dirty="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3"/>
          <p:cNvPicPr>
            <a:picLocks noChangeAspect="1"/>
          </p:cNvPicPr>
          <p:nvPr/>
        </p:nvPicPr>
        <p:blipFill>
          <a:blip r:embed="rId2" cstate="print">
            <a:lum bright="60000"/>
          </a:blip>
          <a:srcRect/>
          <a:stretch>
            <a:fillRect/>
          </a:stretch>
        </p:blipFill>
        <p:spPr bwMode="auto">
          <a:xfrm>
            <a:off x="0" y="0"/>
            <a:ext cx="9144000" cy="6858000"/>
          </a:xfrm>
          <a:prstGeom prst="rect">
            <a:avLst/>
          </a:prstGeom>
          <a:noFill/>
          <a:ln w="9525">
            <a:noFill/>
            <a:miter lim="800000"/>
            <a:headEnd/>
            <a:tailEnd/>
          </a:ln>
        </p:spPr>
      </p:pic>
      <p:pic>
        <p:nvPicPr>
          <p:cNvPr id="3" name="Picture 2" descr="C:\Users\Пользователь 1\Desktop\проект Дети-герои н. в\Кирилл Дайнеко и Сергей Скрипник.jpg"/>
          <p:cNvPicPr>
            <a:picLocks noChangeAspect="1" noChangeArrowheads="1"/>
          </p:cNvPicPr>
          <p:nvPr/>
        </p:nvPicPr>
        <p:blipFill>
          <a:blip r:embed="rId3" cstate="print"/>
          <a:srcRect l="3846" r="3846"/>
          <a:stretch>
            <a:fillRect/>
          </a:stretch>
        </p:blipFill>
        <p:spPr bwMode="auto">
          <a:xfrm>
            <a:off x="1357290" y="428604"/>
            <a:ext cx="6072230" cy="4214842"/>
          </a:xfrm>
          <a:prstGeom prst="rect">
            <a:avLst/>
          </a:prstGeom>
          <a:noFill/>
        </p:spPr>
      </p:pic>
      <p:sp>
        <p:nvSpPr>
          <p:cNvPr id="4" name="Прямоугольник 3"/>
          <p:cNvSpPr/>
          <p:nvPr/>
        </p:nvSpPr>
        <p:spPr>
          <a:xfrm>
            <a:off x="571472" y="4929198"/>
            <a:ext cx="7786742" cy="1477328"/>
          </a:xfrm>
          <a:prstGeom prst="rect">
            <a:avLst/>
          </a:prstGeom>
        </p:spPr>
        <p:txBody>
          <a:bodyPr wrap="square">
            <a:spAutoFit/>
          </a:bodyPr>
          <a:lstStyle/>
          <a:p>
            <a:pPr algn="ctr"/>
            <a:r>
              <a:rPr lang="ru-RU" b="1" dirty="0" smtClean="0">
                <a:solidFill>
                  <a:schemeClr val="bg1"/>
                </a:solidFill>
              </a:rPr>
              <a:t>Кирилл </a:t>
            </a:r>
            <a:r>
              <a:rPr lang="ru-RU" b="1" dirty="0" err="1" smtClean="0">
                <a:solidFill>
                  <a:schemeClr val="bg1"/>
                </a:solidFill>
              </a:rPr>
              <a:t>Дайнеко</a:t>
            </a:r>
            <a:r>
              <a:rPr lang="ru-RU" b="1" dirty="0" smtClean="0">
                <a:solidFill>
                  <a:schemeClr val="bg1"/>
                </a:solidFill>
              </a:rPr>
              <a:t> и Сергей </a:t>
            </a:r>
            <a:r>
              <a:rPr lang="ru-RU" b="1" dirty="0" err="1" smtClean="0">
                <a:solidFill>
                  <a:schemeClr val="bg1"/>
                </a:solidFill>
              </a:rPr>
              <a:t>Скрипник</a:t>
            </a:r>
            <a:r>
              <a:rPr lang="ru-RU" b="1" dirty="0" smtClean="0">
                <a:solidFill>
                  <a:schemeClr val="bg1"/>
                </a:solidFill>
              </a:rPr>
              <a:t> </a:t>
            </a:r>
            <a:endParaRPr lang="ru-RU" dirty="0" smtClean="0">
              <a:solidFill>
                <a:schemeClr val="bg1"/>
              </a:solidFill>
            </a:endParaRPr>
          </a:p>
          <a:p>
            <a:pPr algn="just"/>
            <a:r>
              <a:rPr lang="ru-RU" dirty="0" smtClean="0">
                <a:solidFill>
                  <a:schemeClr val="bg1"/>
                </a:solidFill>
              </a:rPr>
              <a:t>      В Челябинской области два друга 12 лет проявили настоящее мужество, спасая своих учителей от разрушений, вызванных падением челябинского метеорита.</a:t>
            </a: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3"/>
          <p:cNvPicPr>
            <a:picLocks noChangeAspect="1"/>
          </p:cNvPicPr>
          <p:nvPr/>
        </p:nvPicPr>
        <p:blipFill>
          <a:blip r:embed="rId2" cstate="print">
            <a:lum bright="60000"/>
          </a:blip>
          <a:srcRect/>
          <a:stretch>
            <a:fillRect/>
          </a:stretch>
        </p:blipFill>
        <p:spPr bwMode="auto">
          <a:xfrm>
            <a:off x="0" y="0"/>
            <a:ext cx="9144000" cy="6858000"/>
          </a:xfrm>
          <a:prstGeom prst="rect">
            <a:avLst/>
          </a:prstGeom>
          <a:noFill/>
          <a:ln w="9525">
            <a:noFill/>
            <a:miter lim="800000"/>
            <a:headEnd/>
            <a:tailEnd/>
          </a:ln>
        </p:spPr>
      </p:pic>
      <p:pic>
        <p:nvPicPr>
          <p:cNvPr id="3" name="Picture 2" descr="C:\Users\Пользователь 1\Desktop\проект Дети-герои н. в\Лида Пономарева.jpg"/>
          <p:cNvPicPr>
            <a:picLocks noChangeAspect="1" noChangeArrowheads="1"/>
          </p:cNvPicPr>
          <p:nvPr/>
        </p:nvPicPr>
        <p:blipFill>
          <a:blip r:embed="rId3" cstate="print"/>
          <a:srcRect l="3962" r="3962"/>
          <a:stretch>
            <a:fillRect/>
          </a:stretch>
        </p:blipFill>
        <p:spPr bwMode="auto">
          <a:xfrm>
            <a:off x="1000100" y="357166"/>
            <a:ext cx="6572296" cy="4214842"/>
          </a:xfrm>
          <a:prstGeom prst="rect">
            <a:avLst/>
          </a:prstGeom>
          <a:noFill/>
        </p:spPr>
      </p:pic>
      <p:sp>
        <p:nvSpPr>
          <p:cNvPr id="4" name="Прямоугольник 3"/>
          <p:cNvSpPr/>
          <p:nvPr/>
        </p:nvSpPr>
        <p:spPr>
          <a:xfrm>
            <a:off x="857224" y="4786322"/>
            <a:ext cx="7500990" cy="1754326"/>
          </a:xfrm>
          <a:prstGeom prst="rect">
            <a:avLst/>
          </a:prstGeom>
        </p:spPr>
        <p:txBody>
          <a:bodyPr wrap="square">
            <a:spAutoFit/>
          </a:bodyPr>
          <a:lstStyle/>
          <a:p>
            <a:pPr algn="ctr"/>
            <a:r>
              <a:rPr lang="ru-RU" b="1" dirty="0" smtClean="0">
                <a:solidFill>
                  <a:schemeClr val="bg1"/>
                </a:solidFill>
              </a:rPr>
              <a:t>Лида Пономарёва </a:t>
            </a:r>
            <a:endParaRPr lang="ru-RU" dirty="0" smtClean="0">
              <a:solidFill>
                <a:schemeClr val="bg1"/>
              </a:solidFill>
            </a:endParaRPr>
          </a:p>
          <a:p>
            <a:pPr algn="ctr"/>
            <a:r>
              <a:rPr lang="ru-RU" dirty="0" smtClean="0">
                <a:solidFill>
                  <a:schemeClr val="bg1"/>
                </a:solidFill>
              </a:rPr>
              <a:t>      Медаль «За спасение погибавших» вручена учащейся шестого класса </a:t>
            </a:r>
            <a:r>
              <a:rPr lang="ru-RU" dirty="0" err="1" smtClean="0">
                <a:solidFill>
                  <a:schemeClr val="bg1"/>
                </a:solidFill>
              </a:rPr>
              <a:t>Устьвашской</a:t>
            </a:r>
            <a:r>
              <a:rPr lang="ru-RU" dirty="0" smtClean="0">
                <a:solidFill>
                  <a:schemeClr val="bg1"/>
                </a:solidFill>
              </a:rPr>
              <a:t> средней школы Лешуконского района (Архангельская область) Лидии Пономарёвой. Соответствующий Указ подписал президент России Владимир Путин.</a:t>
            </a:r>
            <a:endParaRPr lang="ru-RU" dirty="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Рисунок 2"/>
          <p:cNvSpPr>
            <a:spLocks noGrp="1"/>
          </p:cNvSpPr>
          <p:nvPr>
            <p:ph type="pic" idx="1"/>
          </p:nvPr>
        </p:nvSpPr>
        <p:spPr/>
      </p:sp>
      <p:sp>
        <p:nvSpPr>
          <p:cNvPr id="4" name="Текст 3"/>
          <p:cNvSpPr>
            <a:spLocks noGrp="1"/>
          </p:cNvSpPr>
          <p:nvPr>
            <p:ph type="body" sz="half" idx="2"/>
          </p:nvPr>
        </p:nvSpPr>
        <p:spPr/>
        <p:txBody>
          <a:bodyPr/>
          <a:lstStyle/>
          <a:p>
            <a:endParaRPr lang="ru-RU"/>
          </a:p>
        </p:txBody>
      </p:sp>
      <p:pic>
        <p:nvPicPr>
          <p:cNvPr id="5" name="Рисунок 3"/>
          <p:cNvPicPr>
            <a:picLocks noChangeAspect="1"/>
          </p:cNvPicPr>
          <p:nvPr/>
        </p:nvPicPr>
        <p:blipFill>
          <a:blip r:embed="rId2" cstate="print">
            <a:lum bright="60000"/>
          </a:blip>
          <a:srcRect/>
          <a:stretch>
            <a:fillRect/>
          </a:stretch>
        </p:blipFill>
        <p:spPr bwMode="auto">
          <a:xfrm>
            <a:off x="0" y="0"/>
            <a:ext cx="9144000" cy="6858000"/>
          </a:xfrm>
          <a:prstGeom prst="rect">
            <a:avLst/>
          </a:prstGeom>
          <a:noFill/>
          <a:ln w="9525">
            <a:noFill/>
            <a:miter lim="800000"/>
            <a:headEnd/>
            <a:tailEnd/>
          </a:ln>
        </p:spPr>
      </p:pic>
      <p:pic>
        <p:nvPicPr>
          <p:cNvPr id="6" name="Picture 2" descr="C:\Users\Пользователь 1\Desktop\проект Дети-герои н. в\Алина Гусакова и Денис Федоров.jpg"/>
          <p:cNvPicPr>
            <a:picLocks noChangeAspect="1" noChangeArrowheads="1"/>
          </p:cNvPicPr>
          <p:nvPr/>
        </p:nvPicPr>
        <p:blipFill>
          <a:blip r:embed="rId3" cstate="print"/>
          <a:srcRect t="3047" b="3047"/>
          <a:stretch>
            <a:fillRect/>
          </a:stretch>
        </p:blipFill>
        <p:spPr bwMode="auto">
          <a:xfrm>
            <a:off x="1142976" y="500042"/>
            <a:ext cx="6572296" cy="4429156"/>
          </a:xfrm>
          <a:prstGeom prst="rect">
            <a:avLst/>
          </a:prstGeom>
          <a:no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pic>
      <p:sp>
        <p:nvSpPr>
          <p:cNvPr id="7" name="Прямоугольник 6"/>
          <p:cNvSpPr/>
          <p:nvPr/>
        </p:nvSpPr>
        <p:spPr>
          <a:xfrm>
            <a:off x="714348" y="5143512"/>
            <a:ext cx="7715304" cy="1200329"/>
          </a:xfrm>
          <a:prstGeom prst="rect">
            <a:avLst/>
          </a:prstGeom>
        </p:spPr>
        <p:txBody>
          <a:bodyPr wrap="square">
            <a:spAutoFit/>
          </a:bodyPr>
          <a:lstStyle/>
          <a:p>
            <a:pPr algn="ctr"/>
            <a:r>
              <a:rPr lang="ru-RU" b="1" dirty="0" smtClean="0">
                <a:solidFill>
                  <a:schemeClr val="bg1"/>
                </a:solidFill>
              </a:rPr>
              <a:t>Алина </a:t>
            </a:r>
            <a:r>
              <a:rPr lang="ru-RU" b="1" dirty="0" err="1" smtClean="0">
                <a:solidFill>
                  <a:schemeClr val="bg1"/>
                </a:solidFill>
              </a:rPr>
              <a:t>Гусакова</a:t>
            </a:r>
            <a:r>
              <a:rPr lang="ru-RU" b="1" dirty="0" smtClean="0">
                <a:solidFill>
                  <a:schemeClr val="bg1"/>
                </a:solidFill>
              </a:rPr>
              <a:t> и Денис Фёдоров </a:t>
            </a:r>
            <a:endParaRPr lang="ru-RU" dirty="0" smtClean="0">
              <a:solidFill>
                <a:schemeClr val="bg1"/>
              </a:solidFill>
            </a:endParaRPr>
          </a:p>
          <a:p>
            <a:pPr algn="ctr"/>
            <a:r>
              <a:rPr lang="ru-RU" dirty="0" smtClean="0">
                <a:solidFill>
                  <a:schemeClr val="bg1"/>
                </a:solidFill>
              </a:rPr>
              <a:t>      Во время страшных пожаров в Хакасии школьники спасли троих человек.</a:t>
            </a: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Эти дети настоящие герои! Естественно, это всего лишь малая часть имен самоотверженных детей, которые готовы ценой своих жизней прийти на помощь. "/>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882</TotalTime>
  <Words>237</Words>
  <Application>Microsoft Office PowerPoint</Application>
  <PresentationFormat>Экран (4:3)</PresentationFormat>
  <Paragraphs>26</Paragraphs>
  <Slides>25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Апекс</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Лена</dc:creator>
  <cp:lastModifiedBy>Пользователь Windows</cp:lastModifiedBy>
  <cp:revision>40</cp:revision>
  <dcterms:created xsi:type="dcterms:W3CDTF">2016-02-07T08:16:42Z</dcterms:created>
  <dcterms:modified xsi:type="dcterms:W3CDTF">2023-12-10T08:16:01Z</dcterms:modified>
</cp:coreProperties>
</file>